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272" r:id="rId6"/>
    <p:sldId id="256" r:id="rId7"/>
    <p:sldId id="269" r:id="rId8"/>
    <p:sldId id="270" r:id="rId9"/>
    <p:sldId id="276" r:id="rId10"/>
    <p:sldId id="271" r:id="rId11"/>
    <p:sldId id="273" r:id="rId12"/>
    <p:sldId id="275"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741358-A307-486F-8867-CAB44359AFEC}" v="105" dt="2020-07-20T09:55:57.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34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1DD3F-172D-4025-AAAB-54EE5A784BE9}" type="datetimeFigureOut">
              <a:rPr lang="en-GB" smtClean="0"/>
              <a:t>21/07/2020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1B0FC-6964-4067-8A54-03B910F8014D}" type="slidenum">
              <a:rPr lang="en-GB" smtClean="0"/>
              <a:t>‹#›</a:t>
            </a:fld>
            <a:endParaRPr lang="en-GB"/>
          </a:p>
        </p:txBody>
      </p:sp>
    </p:spTree>
    <p:extLst>
      <p:ext uri="{BB962C8B-B14F-4D97-AF65-F5344CB8AC3E}">
        <p14:creationId xmlns:p14="http://schemas.microsoft.com/office/powerpoint/2010/main" val="322551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a Micro-provider? </a:t>
            </a:r>
          </a:p>
          <a:p>
            <a:endParaRPr lang="en-GB" dirty="0"/>
          </a:p>
          <a:p>
            <a:r>
              <a:rPr lang="en-GB" sz="1200" kern="1200" dirty="0">
                <a:solidFill>
                  <a:schemeClr val="tx1"/>
                </a:solidFill>
                <a:effectLst/>
                <a:latin typeface="+mn-lt"/>
                <a:ea typeface="+mn-ea"/>
                <a:cs typeface="+mn-cs"/>
              </a:rPr>
              <a:t>Micro-providers are providers of very small, community based care and support services. </a:t>
            </a:r>
          </a:p>
          <a:p>
            <a:r>
              <a:rPr lang="en-GB" sz="1200" kern="1200" dirty="0">
                <a:solidFill>
                  <a:schemeClr val="tx1"/>
                </a:solidFill>
                <a:effectLst/>
                <a:latin typeface="+mn-lt"/>
                <a:ea typeface="+mn-ea"/>
                <a:cs typeface="+mn-cs"/>
              </a:rPr>
              <a:t>A micro-provider has eight or fewer paid or unpaid workers and must be totally independent of any larger organisation. Examples of micro- services could include:</a:t>
            </a:r>
          </a:p>
          <a:p>
            <a:pPr lvl="0"/>
            <a:r>
              <a:rPr lang="en-GB" sz="1200" kern="1200" dirty="0">
                <a:solidFill>
                  <a:schemeClr val="tx1"/>
                </a:solidFill>
                <a:effectLst/>
                <a:latin typeface="+mn-lt"/>
                <a:ea typeface="+mn-ea"/>
                <a:cs typeface="+mn-cs"/>
              </a:rPr>
              <a:t>Support to keep well, socialise and remain independent</a:t>
            </a:r>
            <a:endParaRPr lang="en-GB" dirty="0">
              <a:effectLst/>
            </a:endParaRPr>
          </a:p>
          <a:p>
            <a:pPr lvl="0"/>
            <a:r>
              <a:rPr lang="en-GB" sz="1200" kern="1200" dirty="0">
                <a:solidFill>
                  <a:schemeClr val="tx1"/>
                </a:solidFill>
                <a:effectLst/>
                <a:latin typeface="+mn-lt"/>
                <a:ea typeface="+mn-ea"/>
                <a:cs typeface="+mn-cs"/>
              </a:rPr>
              <a:t>Support to people living in their own homes</a:t>
            </a:r>
            <a:endParaRPr lang="en-GB" dirty="0">
              <a:effectLst/>
            </a:endParaRPr>
          </a:p>
          <a:p>
            <a:pPr lvl="0"/>
            <a:r>
              <a:rPr lang="en-GB" sz="1200" kern="1200" dirty="0">
                <a:solidFill>
                  <a:schemeClr val="tx1"/>
                </a:solidFill>
                <a:effectLst/>
                <a:latin typeface="+mn-lt"/>
                <a:ea typeface="+mn-ea"/>
                <a:cs typeface="+mn-cs"/>
              </a:rPr>
              <a:t>Short breaks and holidays</a:t>
            </a:r>
            <a:endParaRPr lang="en-GB" dirty="0">
              <a:effectLst/>
            </a:endParaRPr>
          </a:p>
          <a:p>
            <a:pPr lvl="0"/>
            <a:r>
              <a:rPr lang="en-GB" sz="1200" kern="1200" dirty="0">
                <a:solidFill>
                  <a:schemeClr val="tx1"/>
                </a:solidFill>
                <a:effectLst/>
                <a:latin typeface="+mn-lt"/>
                <a:ea typeface="+mn-ea"/>
                <a:cs typeface="+mn-cs"/>
              </a:rPr>
              <a:t>Support to access employment, education and leisure</a:t>
            </a:r>
            <a:endParaRPr lang="en-GB" dirty="0">
              <a:effectLst/>
            </a:endParaRPr>
          </a:p>
          <a:p>
            <a:pPr lvl="0"/>
            <a:r>
              <a:rPr lang="en-GB" sz="1200" kern="1200" dirty="0">
                <a:solidFill>
                  <a:schemeClr val="tx1"/>
                </a:solidFill>
                <a:effectLst/>
                <a:latin typeface="+mn-lt"/>
                <a:ea typeface="+mn-ea"/>
                <a:cs typeface="+mn-cs"/>
              </a:rPr>
              <a:t>Day support and help around the home.</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56D1B0FC-6964-4067-8A54-03B910F8014D}" type="slidenum">
              <a:rPr lang="en-GB" smtClean="0"/>
              <a:t>2</a:t>
            </a:fld>
            <a:endParaRPr lang="en-GB"/>
          </a:p>
        </p:txBody>
      </p:sp>
    </p:spTree>
    <p:extLst>
      <p:ext uri="{BB962C8B-B14F-4D97-AF65-F5344CB8AC3E}">
        <p14:creationId xmlns:p14="http://schemas.microsoft.com/office/powerpoint/2010/main" val="155198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Who are micro-services for?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Micro-services offered by </a:t>
            </a:r>
            <a:r>
              <a:rPr lang="en-GB" sz="1200" kern="1200" dirty="0" err="1">
                <a:solidFill>
                  <a:schemeClr val="tx1"/>
                </a:solidFill>
                <a:effectLst/>
                <a:latin typeface="+mn-lt"/>
                <a:ea typeface="+mn-ea"/>
                <a:cs typeface="+mn-cs"/>
              </a:rPr>
              <a:t>micro-providers</a:t>
            </a:r>
            <a:r>
              <a:rPr lang="en-GB" sz="1200" kern="1200" dirty="0">
                <a:solidFill>
                  <a:schemeClr val="tx1"/>
                </a:solidFill>
                <a:effectLst/>
                <a:latin typeface="+mn-lt"/>
                <a:ea typeface="+mn-ea"/>
                <a:cs typeface="+mn-cs"/>
              </a:rPr>
              <a:t> are not for everyone. They are a good option for people who:</a:t>
            </a:r>
          </a:p>
          <a:p>
            <a:pPr lvl="0"/>
            <a:r>
              <a:rPr lang="en-GB" sz="1200" kern="1200" dirty="0">
                <a:solidFill>
                  <a:schemeClr val="tx1"/>
                </a:solidFill>
                <a:effectLst/>
                <a:latin typeface="+mn-lt"/>
                <a:ea typeface="+mn-ea"/>
                <a:cs typeface="+mn-cs"/>
              </a:rPr>
              <a:t>Can’t get the services or support they want and would like more or better flexible local options </a:t>
            </a:r>
          </a:p>
          <a:p>
            <a:pPr lvl="0"/>
            <a:r>
              <a:rPr lang="en-GB" sz="1200" kern="1200" dirty="0">
                <a:solidFill>
                  <a:schemeClr val="tx1"/>
                </a:solidFill>
                <a:effectLst/>
                <a:latin typeface="+mn-lt"/>
                <a:ea typeface="+mn-ea"/>
                <a:cs typeface="+mn-cs"/>
              </a:rPr>
              <a:t>Have a clear idea about the support they need</a:t>
            </a:r>
          </a:p>
          <a:p>
            <a:pPr lvl="0"/>
            <a:r>
              <a:rPr lang="en-GB" sz="1200" kern="1200" dirty="0">
                <a:solidFill>
                  <a:schemeClr val="tx1"/>
                </a:solidFill>
                <a:effectLst/>
                <a:latin typeface="+mn-lt"/>
                <a:ea typeface="+mn-ea"/>
                <a:cs typeface="+mn-cs"/>
              </a:rPr>
              <a:t>Are able and happy to take responsibility for organising and managing their own care</a:t>
            </a:r>
          </a:p>
          <a:p>
            <a:endParaRPr lang="en-GB" dirty="0"/>
          </a:p>
        </p:txBody>
      </p:sp>
      <p:sp>
        <p:nvSpPr>
          <p:cNvPr id="4" name="Slide Number Placeholder 3"/>
          <p:cNvSpPr>
            <a:spLocks noGrp="1"/>
          </p:cNvSpPr>
          <p:nvPr>
            <p:ph type="sldNum" sz="quarter" idx="5"/>
          </p:nvPr>
        </p:nvSpPr>
        <p:spPr/>
        <p:txBody>
          <a:bodyPr/>
          <a:lstStyle/>
          <a:p>
            <a:fld id="{56D1B0FC-6964-4067-8A54-03B910F8014D}" type="slidenum">
              <a:rPr lang="en-GB" smtClean="0"/>
              <a:t>5</a:t>
            </a:fld>
            <a:endParaRPr lang="en-GB"/>
          </a:p>
        </p:txBody>
      </p:sp>
    </p:spTree>
    <p:extLst>
      <p:ext uri="{BB962C8B-B14F-4D97-AF65-F5344CB8AC3E}">
        <p14:creationId xmlns:p14="http://schemas.microsoft.com/office/powerpoint/2010/main" val="31185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D1B0FC-6964-4067-8A54-03B910F8014D}" type="slidenum">
              <a:rPr lang="en-GB" smtClean="0"/>
              <a:t>8</a:t>
            </a:fld>
            <a:endParaRPr lang="en-GB"/>
          </a:p>
        </p:txBody>
      </p:sp>
    </p:spTree>
    <p:extLst>
      <p:ext uri="{BB962C8B-B14F-4D97-AF65-F5344CB8AC3E}">
        <p14:creationId xmlns:p14="http://schemas.microsoft.com/office/powerpoint/2010/main" val="24293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D1B0FC-6964-4067-8A54-03B910F8014D}" type="slidenum">
              <a:rPr lang="en-GB" smtClean="0"/>
              <a:t>9</a:t>
            </a:fld>
            <a:endParaRPr lang="en-GB"/>
          </a:p>
        </p:txBody>
      </p:sp>
    </p:spTree>
    <p:extLst>
      <p:ext uri="{BB962C8B-B14F-4D97-AF65-F5344CB8AC3E}">
        <p14:creationId xmlns:p14="http://schemas.microsoft.com/office/powerpoint/2010/main" val="2443987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334D-2536-494E-8E80-7F57F552FF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AF29D3-6A0F-42CD-A6E3-D74185B77B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5E23DFD-87FA-4B3D-912E-BEF2D8174D99}"/>
              </a:ext>
            </a:extLst>
          </p:cNvPr>
          <p:cNvSpPr>
            <a:spLocks noGrp="1"/>
          </p:cNvSpPr>
          <p:nvPr>
            <p:ph type="dt" sz="half" idx="10"/>
          </p:nvPr>
        </p:nvSpPr>
        <p:spPr/>
        <p:txBody>
          <a:bodyPr/>
          <a:lstStyle/>
          <a:p>
            <a:fld id="{AA5EE145-C481-46E3-BCFE-FA6999A46310}" type="datetimeFigureOut">
              <a:rPr lang="en-GB" smtClean="0"/>
              <a:t>21/07/2020</a:t>
            </a:fld>
            <a:endParaRPr lang="en-GB"/>
          </a:p>
        </p:txBody>
      </p:sp>
      <p:sp>
        <p:nvSpPr>
          <p:cNvPr id="5" name="Footer Placeholder 4">
            <a:extLst>
              <a:ext uri="{FF2B5EF4-FFF2-40B4-BE49-F238E27FC236}">
                <a16:creationId xmlns:a16="http://schemas.microsoft.com/office/drawing/2014/main" id="{7417DB9A-69EB-4EA2-91F1-31F3EF90C4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143882-E954-4B94-A53C-BE85A991F2B7}"/>
              </a:ext>
            </a:extLst>
          </p:cNvPr>
          <p:cNvSpPr>
            <a:spLocks noGrp="1"/>
          </p:cNvSpPr>
          <p:nvPr>
            <p:ph type="sldNum" sz="quarter" idx="12"/>
          </p:nvPr>
        </p:nvSpPr>
        <p:spPr/>
        <p:txBody>
          <a:bodyPr/>
          <a:lstStyle/>
          <a:p>
            <a:fld id="{195F9BFB-2205-4200-9B49-D395F0168105}" type="slidenum">
              <a:rPr lang="en-GB" smtClean="0"/>
              <a:t>‹#›</a:t>
            </a:fld>
            <a:endParaRPr lang="en-GB"/>
          </a:p>
        </p:txBody>
      </p:sp>
    </p:spTree>
    <p:extLst>
      <p:ext uri="{BB962C8B-B14F-4D97-AF65-F5344CB8AC3E}">
        <p14:creationId xmlns:p14="http://schemas.microsoft.com/office/powerpoint/2010/main" val="4294276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1B3-78A0-4399-BB65-797F47F509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58F0C4-3E3A-47B4-A540-6CFEA98052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81836F-BB31-486E-8629-815786CB981B}"/>
              </a:ext>
            </a:extLst>
          </p:cNvPr>
          <p:cNvSpPr>
            <a:spLocks noGrp="1"/>
          </p:cNvSpPr>
          <p:nvPr>
            <p:ph type="dt" sz="half" idx="10"/>
          </p:nvPr>
        </p:nvSpPr>
        <p:spPr/>
        <p:txBody>
          <a:bodyPr/>
          <a:lstStyle/>
          <a:p>
            <a:fld id="{AA5EE145-C481-46E3-BCFE-FA6999A46310}" type="datetimeFigureOut">
              <a:rPr lang="en-GB" smtClean="0"/>
              <a:t>21/07/2020</a:t>
            </a:fld>
            <a:endParaRPr lang="en-GB"/>
          </a:p>
        </p:txBody>
      </p:sp>
      <p:sp>
        <p:nvSpPr>
          <p:cNvPr id="5" name="Footer Placeholder 4">
            <a:extLst>
              <a:ext uri="{FF2B5EF4-FFF2-40B4-BE49-F238E27FC236}">
                <a16:creationId xmlns:a16="http://schemas.microsoft.com/office/drawing/2014/main" id="{F83ED3C2-CBF7-4CFE-AEF9-296598828F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A00D8D-8183-4056-B7E9-44F6CEAE8B31}"/>
              </a:ext>
            </a:extLst>
          </p:cNvPr>
          <p:cNvSpPr>
            <a:spLocks noGrp="1"/>
          </p:cNvSpPr>
          <p:nvPr>
            <p:ph type="sldNum" sz="quarter" idx="12"/>
          </p:nvPr>
        </p:nvSpPr>
        <p:spPr/>
        <p:txBody>
          <a:bodyPr/>
          <a:lstStyle/>
          <a:p>
            <a:fld id="{195F9BFB-2205-4200-9B49-D395F0168105}" type="slidenum">
              <a:rPr lang="en-GB" smtClean="0"/>
              <a:t>‹#›</a:t>
            </a:fld>
            <a:endParaRPr lang="en-GB"/>
          </a:p>
        </p:txBody>
      </p:sp>
    </p:spTree>
    <p:extLst>
      <p:ext uri="{BB962C8B-B14F-4D97-AF65-F5344CB8AC3E}">
        <p14:creationId xmlns:p14="http://schemas.microsoft.com/office/powerpoint/2010/main" val="2077863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7CAD16-9B5C-4C8A-B082-A827FEAAF5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5779E0-D5A0-482D-A28A-A5C6DBB0CD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CCA6FD-EF64-4425-A5D9-4DCFC7EBDEF1}"/>
              </a:ext>
            </a:extLst>
          </p:cNvPr>
          <p:cNvSpPr>
            <a:spLocks noGrp="1"/>
          </p:cNvSpPr>
          <p:nvPr>
            <p:ph type="dt" sz="half" idx="10"/>
          </p:nvPr>
        </p:nvSpPr>
        <p:spPr/>
        <p:txBody>
          <a:bodyPr/>
          <a:lstStyle/>
          <a:p>
            <a:fld id="{AA5EE145-C481-46E3-BCFE-FA6999A46310}" type="datetimeFigureOut">
              <a:rPr lang="en-GB" smtClean="0"/>
              <a:t>21/07/2020</a:t>
            </a:fld>
            <a:endParaRPr lang="en-GB"/>
          </a:p>
        </p:txBody>
      </p:sp>
      <p:sp>
        <p:nvSpPr>
          <p:cNvPr id="5" name="Footer Placeholder 4">
            <a:extLst>
              <a:ext uri="{FF2B5EF4-FFF2-40B4-BE49-F238E27FC236}">
                <a16:creationId xmlns:a16="http://schemas.microsoft.com/office/drawing/2014/main" id="{3E020CE4-B11E-4A6B-9839-5AAA8B994A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43AB47-A44E-46DE-B567-C2572B1B79BC}"/>
              </a:ext>
            </a:extLst>
          </p:cNvPr>
          <p:cNvSpPr>
            <a:spLocks noGrp="1"/>
          </p:cNvSpPr>
          <p:nvPr>
            <p:ph type="sldNum" sz="quarter" idx="12"/>
          </p:nvPr>
        </p:nvSpPr>
        <p:spPr/>
        <p:txBody>
          <a:bodyPr/>
          <a:lstStyle/>
          <a:p>
            <a:fld id="{195F9BFB-2205-4200-9B49-D395F0168105}" type="slidenum">
              <a:rPr lang="en-GB" smtClean="0"/>
              <a:t>‹#›</a:t>
            </a:fld>
            <a:endParaRPr lang="en-GB"/>
          </a:p>
        </p:txBody>
      </p:sp>
    </p:spTree>
    <p:extLst>
      <p:ext uri="{BB962C8B-B14F-4D97-AF65-F5344CB8AC3E}">
        <p14:creationId xmlns:p14="http://schemas.microsoft.com/office/powerpoint/2010/main" val="91146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F2FF-2868-4C26-B372-AB643C9E12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33BE38-6D56-4DDD-A2C1-AAB5EFB6E4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3B9F83-9665-45E9-B90F-BE34334E0D55}"/>
              </a:ext>
            </a:extLst>
          </p:cNvPr>
          <p:cNvSpPr>
            <a:spLocks noGrp="1"/>
          </p:cNvSpPr>
          <p:nvPr>
            <p:ph type="dt" sz="half" idx="10"/>
          </p:nvPr>
        </p:nvSpPr>
        <p:spPr/>
        <p:txBody>
          <a:bodyPr/>
          <a:lstStyle/>
          <a:p>
            <a:fld id="{AA5EE145-C481-46E3-BCFE-FA6999A46310}" type="datetimeFigureOut">
              <a:rPr lang="en-GB" smtClean="0"/>
              <a:t>21/07/2020</a:t>
            </a:fld>
            <a:endParaRPr lang="en-GB"/>
          </a:p>
        </p:txBody>
      </p:sp>
      <p:sp>
        <p:nvSpPr>
          <p:cNvPr id="5" name="Footer Placeholder 4">
            <a:extLst>
              <a:ext uri="{FF2B5EF4-FFF2-40B4-BE49-F238E27FC236}">
                <a16:creationId xmlns:a16="http://schemas.microsoft.com/office/drawing/2014/main" id="{848DA32C-A5FD-4568-BCB1-A09EC86689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C2248A-E25B-4CC2-881A-F787930A265D}"/>
              </a:ext>
            </a:extLst>
          </p:cNvPr>
          <p:cNvSpPr>
            <a:spLocks noGrp="1"/>
          </p:cNvSpPr>
          <p:nvPr>
            <p:ph type="sldNum" sz="quarter" idx="12"/>
          </p:nvPr>
        </p:nvSpPr>
        <p:spPr/>
        <p:txBody>
          <a:bodyPr/>
          <a:lstStyle/>
          <a:p>
            <a:fld id="{195F9BFB-2205-4200-9B49-D395F0168105}" type="slidenum">
              <a:rPr lang="en-GB" smtClean="0"/>
              <a:t>‹#›</a:t>
            </a:fld>
            <a:endParaRPr lang="en-GB"/>
          </a:p>
        </p:txBody>
      </p:sp>
    </p:spTree>
    <p:extLst>
      <p:ext uri="{BB962C8B-B14F-4D97-AF65-F5344CB8AC3E}">
        <p14:creationId xmlns:p14="http://schemas.microsoft.com/office/powerpoint/2010/main" val="176428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60D7-1DA7-4794-AFA9-E7D06C58E4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35E6D7-5242-44C1-B937-DC44659F67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C2DDDB-36D9-487F-9452-D5B2B3B6A861}"/>
              </a:ext>
            </a:extLst>
          </p:cNvPr>
          <p:cNvSpPr>
            <a:spLocks noGrp="1"/>
          </p:cNvSpPr>
          <p:nvPr>
            <p:ph type="dt" sz="half" idx="10"/>
          </p:nvPr>
        </p:nvSpPr>
        <p:spPr/>
        <p:txBody>
          <a:bodyPr/>
          <a:lstStyle/>
          <a:p>
            <a:fld id="{AA5EE145-C481-46E3-BCFE-FA6999A46310}" type="datetimeFigureOut">
              <a:rPr lang="en-GB" smtClean="0"/>
              <a:t>21/07/2020</a:t>
            </a:fld>
            <a:endParaRPr lang="en-GB"/>
          </a:p>
        </p:txBody>
      </p:sp>
      <p:sp>
        <p:nvSpPr>
          <p:cNvPr id="5" name="Footer Placeholder 4">
            <a:extLst>
              <a:ext uri="{FF2B5EF4-FFF2-40B4-BE49-F238E27FC236}">
                <a16:creationId xmlns:a16="http://schemas.microsoft.com/office/drawing/2014/main" id="{F748F30A-B788-4482-AC24-3FF115DCEB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B2DBA5-E540-4E76-B438-BB4233A2C987}"/>
              </a:ext>
            </a:extLst>
          </p:cNvPr>
          <p:cNvSpPr>
            <a:spLocks noGrp="1"/>
          </p:cNvSpPr>
          <p:nvPr>
            <p:ph type="sldNum" sz="quarter" idx="12"/>
          </p:nvPr>
        </p:nvSpPr>
        <p:spPr/>
        <p:txBody>
          <a:bodyPr/>
          <a:lstStyle/>
          <a:p>
            <a:fld id="{195F9BFB-2205-4200-9B49-D395F0168105}" type="slidenum">
              <a:rPr lang="en-GB" smtClean="0"/>
              <a:t>‹#›</a:t>
            </a:fld>
            <a:endParaRPr lang="en-GB"/>
          </a:p>
        </p:txBody>
      </p:sp>
    </p:spTree>
    <p:extLst>
      <p:ext uri="{BB962C8B-B14F-4D97-AF65-F5344CB8AC3E}">
        <p14:creationId xmlns:p14="http://schemas.microsoft.com/office/powerpoint/2010/main" val="334744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6378F-B4BE-4409-834F-4D5F7286A2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3B89B1-7760-41D4-8CE9-C3FCCCDCFD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1D0F08-F62C-48AE-9303-4D226A4AA2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5B100CF-4851-4B4F-AFFB-790D71C438F0}"/>
              </a:ext>
            </a:extLst>
          </p:cNvPr>
          <p:cNvSpPr>
            <a:spLocks noGrp="1"/>
          </p:cNvSpPr>
          <p:nvPr>
            <p:ph type="dt" sz="half" idx="10"/>
          </p:nvPr>
        </p:nvSpPr>
        <p:spPr/>
        <p:txBody>
          <a:bodyPr/>
          <a:lstStyle/>
          <a:p>
            <a:fld id="{AA5EE145-C481-46E3-BCFE-FA6999A46310}" type="datetimeFigureOut">
              <a:rPr lang="en-GB" smtClean="0"/>
              <a:t>21/07/2020</a:t>
            </a:fld>
            <a:endParaRPr lang="en-GB"/>
          </a:p>
        </p:txBody>
      </p:sp>
      <p:sp>
        <p:nvSpPr>
          <p:cNvPr id="6" name="Footer Placeholder 5">
            <a:extLst>
              <a:ext uri="{FF2B5EF4-FFF2-40B4-BE49-F238E27FC236}">
                <a16:creationId xmlns:a16="http://schemas.microsoft.com/office/drawing/2014/main" id="{8236D892-E747-4741-AD4F-93DE23428F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0BC124-DD88-4592-8D5F-6E784C759902}"/>
              </a:ext>
            </a:extLst>
          </p:cNvPr>
          <p:cNvSpPr>
            <a:spLocks noGrp="1"/>
          </p:cNvSpPr>
          <p:nvPr>
            <p:ph type="sldNum" sz="quarter" idx="12"/>
          </p:nvPr>
        </p:nvSpPr>
        <p:spPr/>
        <p:txBody>
          <a:bodyPr/>
          <a:lstStyle/>
          <a:p>
            <a:fld id="{195F9BFB-2205-4200-9B49-D395F0168105}" type="slidenum">
              <a:rPr lang="en-GB" smtClean="0"/>
              <a:t>‹#›</a:t>
            </a:fld>
            <a:endParaRPr lang="en-GB"/>
          </a:p>
        </p:txBody>
      </p:sp>
    </p:spTree>
    <p:extLst>
      <p:ext uri="{BB962C8B-B14F-4D97-AF65-F5344CB8AC3E}">
        <p14:creationId xmlns:p14="http://schemas.microsoft.com/office/powerpoint/2010/main" val="399917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9005-6BB2-450D-BEE7-01D22D22F9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DA7C1D-8368-4EC3-AD02-2AA0B088F4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75F733-CB34-4610-809C-A3EC83384F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9CDAFC-7314-41AA-AA37-B1E2DBF57E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8A5C6C-3AE8-4E19-8AC5-BEFF2785C1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5A17FD-5372-4702-8C16-DC6D2513302A}"/>
              </a:ext>
            </a:extLst>
          </p:cNvPr>
          <p:cNvSpPr>
            <a:spLocks noGrp="1"/>
          </p:cNvSpPr>
          <p:nvPr>
            <p:ph type="dt" sz="half" idx="10"/>
          </p:nvPr>
        </p:nvSpPr>
        <p:spPr/>
        <p:txBody>
          <a:bodyPr/>
          <a:lstStyle/>
          <a:p>
            <a:fld id="{AA5EE145-C481-46E3-BCFE-FA6999A46310}" type="datetimeFigureOut">
              <a:rPr lang="en-GB" smtClean="0"/>
              <a:t>21/07/2020</a:t>
            </a:fld>
            <a:endParaRPr lang="en-GB"/>
          </a:p>
        </p:txBody>
      </p:sp>
      <p:sp>
        <p:nvSpPr>
          <p:cNvPr id="8" name="Footer Placeholder 7">
            <a:extLst>
              <a:ext uri="{FF2B5EF4-FFF2-40B4-BE49-F238E27FC236}">
                <a16:creationId xmlns:a16="http://schemas.microsoft.com/office/drawing/2014/main" id="{FDE02BFE-7409-4669-9BC8-750685AA0F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2F0255-9B1E-4845-B2D5-3B6C5BF49789}"/>
              </a:ext>
            </a:extLst>
          </p:cNvPr>
          <p:cNvSpPr>
            <a:spLocks noGrp="1"/>
          </p:cNvSpPr>
          <p:nvPr>
            <p:ph type="sldNum" sz="quarter" idx="12"/>
          </p:nvPr>
        </p:nvSpPr>
        <p:spPr/>
        <p:txBody>
          <a:bodyPr/>
          <a:lstStyle/>
          <a:p>
            <a:fld id="{195F9BFB-2205-4200-9B49-D395F0168105}" type="slidenum">
              <a:rPr lang="en-GB" smtClean="0"/>
              <a:t>‹#›</a:t>
            </a:fld>
            <a:endParaRPr lang="en-GB"/>
          </a:p>
        </p:txBody>
      </p:sp>
    </p:spTree>
    <p:extLst>
      <p:ext uri="{BB962C8B-B14F-4D97-AF65-F5344CB8AC3E}">
        <p14:creationId xmlns:p14="http://schemas.microsoft.com/office/powerpoint/2010/main" val="3794682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1B69-346E-40FF-A0A7-83B0FAC932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15A91AE-45B4-4188-8B4C-63CFCAA291F5}"/>
              </a:ext>
            </a:extLst>
          </p:cNvPr>
          <p:cNvSpPr>
            <a:spLocks noGrp="1"/>
          </p:cNvSpPr>
          <p:nvPr>
            <p:ph type="dt" sz="half" idx="10"/>
          </p:nvPr>
        </p:nvSpPr>
        <p:spPr/>
        <p:txBody>
          <a:bodyPr/>
          <a:lstStyle/>
          <a:p>
            <a:fld id="{AA5EE145-C481-46E3-BCFE-FA6999A46310}" type="datetimeFigureOut">
              <a:rPr lang="en-GB" smtClean="0"/>
              <a:t>21/07/2020</a:t>
            </a:fld>
            <a:endParaRPr lang="en-GB"/>
          </a:p>
        </p:txBody>
      </p:sp>
      <p:sp>
        <p:nvSpPr>
          <p:cNvPr id="4" name="Footer Placeholder 3">
            <a:extLst>
              <a:ext uri="{FF2B5EF4-FFF2-40B4-BE49-F238E27FC236}">
                <a16:creationId xmlns:a16="http://schemas.microsoft.com/office/drawing/2014/main" id="{6B25B4E7-013A-4A98-9B5E-CE1739C262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2C03E7-1363-42AA-8F0B-8213B200441E}"/>
              </a:ext>
            </a:extLst>
          </p:cNvPr>
          <p:cNvSpPr>
            <a:spLocks noGrp="1"/>
          </p:cNvSpPr>
          <p:nvPr>
            <p:ph type="sldNum" sz="quarter" idx="12"/>
          </p:nvPr>
        </p:nvSpPr>
        <p:spPr/>
        <p:txBody>
          <a:bodyPr/>
          <a:lstStyle/>
          <a:p>
            <a:fld id="{195F9BFB-2205-4200-9B49-D395F0168105}" type="slidenum">
              <a:rPr lang="en-GB" smtClean="0"/>
              <a:t>‹#›</a:t>
            </a:fld>
            <a:endParaRPr lang="en-GB"/>
          </a:p>
        </p:txBody>
      </p:sp>
    </p:spTree>
    <p:extLst>
      <p:ext uri="{BB962C8B-B14F-4D97-AF65-F5344CB8AC3E}">
        <p14:creationId xmlns:p14="http://schemas.microsoft.com/office/powerpoint/2010/main" val="142327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3793E7-59EB-4A0F-994A-17B180CE0468}"/>
              </a:ext>
            </a:extLst>
          </p:cNvPr>
          <p:cNvSpPr>
            <a:spLocks noGrp="1"/>
          </p:cNvSpPr>
          <p:nvPr>
            <p:ph type="dt" sz="half" idx="10"/>
          </p:nvPr>
        </p:nvSpPr>
        <p:spPr/>
        <p:txBody>
          <a:bodyPr/>
          <a:lstStyle/>
          <a:p>
            <a:fld id="{AA5EE145-C481-46E3-BCFE-FA6999A46310}" type="datetimeFigureOut">
              <a:rPr lang="en-GB" smtClean="0"/>
              <a:t>21/07/2020</a:t>
            </a:fld>
            <a:endParaRPr lang="en-GB"/>
          </a:p>
        </p:txBody>
      </p:sp>
      <p:sp>
        <p:nvSpPr>
          <p:cNvPr id="3" name="Footer Placeholder 2">
            <a:extLst>
              <a:ext uri="{FF2B5EF4-FFF2-40B4-BE49-F238E27FC236}">
                <a16:creationId xmlns:a16="http://schemas.microsoft.com/office/drawing/2014/main" id="{46C4DDFC-5501-437C-91B0-AD4B55D592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0A9DD7-0D0A-4E00-98B3-72E16FD7C48D}"/>
              </a:ext>
            </a:extLst>
          </p:cNvPr>
          <p:cNvSpPr>
            <a:spLocks noGrp="1"/>
          </p:cNvSpPr>
          <p:nvPr>
            <p:ph type="sldNum" sz="quarter" idx="12"/>
          </p:nvPr>
        </p:nvSpPr>
        <p:spPr/>
        <p:txBody>
          <a:bodyPr/>
          <a:lstStyle/>
          <a:p>
            <a:fld id="{195F9BFB-2205-4200-9B49-D395F0168105}" type="slidenum">
              <a:rPr lang="en-GB" smtClean="0"/>
              <a:t>‹#›</a:t>
            </a:fld>
            <a:endParaRPr lang="en-GB"/>
          </a:p>
        </p:txBody>
      </p:sp>
    </p:spTree>
    <p:extLst>
      <p:ext uri="{BB962C8B-B14F-4D97-AF65-F5344CB8AC3E}">
        <p14:creationId xmlns:p14="http://schemas.microsoft.com/office/powerpoint/2010/main" val="203822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2FB7-7936-41CB-874D-CF5E0E8DF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6709F1-AC58-47AF-B21D-93D74440C3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CD1EB54-DAC8-4ED8-9839-E42AE83AC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C911AB-3C1A-41EA-85D2-013C5D867EF2}"/>
              </a:ext>
            </a:extLst>
          </p:cNvPr>
          <p:cNvSpPr>
            <a:spLocks noGrp="1"/>
          </p:cNvSpPr>
          <p:nvPr>
            <p:ph type="dt" sz="half" idx="10"/>
          </p:nvPr>
        </p:nvSpPr>
        <p:spPr/>
        <p:txBody>
          <a:bodyPr/>
          <a:lstStyle/>
          <a:p>
            <a:fld id="{AA5EE145-C481-46E3-BCFE-FA6999A46310}" type="datetimeFigureOut">
              <a:rPr lang="en-GB" smtClean="0"/>
              <a:t>21/07/2020</a:t>
            </a:fld>
            <a:endParaRPr lang="en-GB"/>
          </a:p>
        </p:txBody>
      </p:sp>
      <p:sp>
        <p:nvSpPr>
          <p:cNvPr id="6" name="Footer Placeholder 5">
            <a:extLst>
              <a:ext uri="{FF2B5EF4-FFF2-40B4-BE49-F238E27FC236}">
                <a16:creationId xmlns:a16="http://schemas.microsoft.com/office/drawing/2014/main" id="{BC8F2E4A-CEED-4555-B7B9-79D95A8513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DFD31C-7F1F-4807-A436-5E4B1DD49D60}"/>
              </a:ext>
            </a:extLst>
          </p:cNvPr>
          <p:cNvSpPr>
            <a:spLocks noGrp="1"/>
          </p:cNvSpPr>
          <p:nvPr>
            <p:ph type="sldNum" sz="quarter" idx="12"/>
          </p:nvPr>
        </p:nvSpPr>
        <p:spPr/>
        <p:txBody>
          <a:bodyPr/>
          <a:lstStyle/>
          <a:p>
            <a:fld id="{195F9BFB-2205-4200-9B49-D395F0168105}" type="slidenum">
              <a:rPr lang="en-GB" smtClean="0"/>
              <a:t>‹#›</a:t>
            </a:fld>
            <a:endParaRPr lang="en-GB"/>
          </a:p>
        </p:txBody>
      </p:sp>
    </p:spTree>
    <p:extLst>
      <p:ext uri="{BB962C8B-B14F-4D97-AF65-F5344CB8AC3E}">
        <p14:creationId xmlns:p14="http://schemas.microsoft.com/office/powerpoint/2010/main" val="36272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2F41-F757-4920-B257-0289775A8B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723C15E-6BBF-45B1-AC20-4D794AFC58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21A109-6E7D-4B27-9034-C31BC924E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C9DCD8-B6A4-4010-BC92-976D8DB33286}"/>
              </a:ext>
            </a:extLst>
          </p:cNvPr>
          <p:cNvSpPr>
            <a:spLocks noGrp="1"/>
          </p:cNvSpPr>
          <p:nvPr>
            <p:ph type="dt" sz="half" idx="10"/>
          </p:nvPr>
        </p:nvSpPr>
        <p:spPr/>
        <p:txBody>
          <a:bodyPr/>
          <a:lstStyle/>
          <a:p>
            <a:fld id="{AA5EE145-C481-46E3-BCFE-FA6999A46310}" type="datetimeFigureOut">
              <a:rPr lang="en-GB" smtClean="0"/>
              <a:t>21/07/2020</a:t>
            </a:fld>
            <a:endParaRPr lang="en-GB"/>
          </a:p>
        </p:txBody>
      </p:sp>
      <p:sp>
        <p:nvSpPr>
          <p:cNvPr id="6" name="Footer Placeholder 5">
            <a:extLst>
              <a:ext uri="{FF2B5EF4-FFF2-40B4-BE49-F238E27FC236}">
                <a16:creationId xmlns:a16="http://schemas.microsoft.com/office/drawing/2014/main" id="{D1B1D79B-49EF-4333-A60C-923C888417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4F642E-9F42-481E-A581-7920FD1D7EC1}"/>
              </a:ext>
            </a:extLst>
          </p:cNvPr>
          <p:cNvSpPr>
            <a:spLocks noGrp="1"/>
          </p:cNvSpPr>
          <p:nvPr>
            <p:ph type="sldNum" sz="quarter" idx="12"/>
          </p:nvPr>
        </p:nvSpPr>
        <p:spPr/>
        <p:txBody>
          <a:bodyPr/>
          <a:lstStyle/>
          <a:p>
            <a:fld id="{195F9BFB-2205-4200-9B49-D395F0168105}" type="slidenum">
              <a:rPr lang="en-GB" smtClean="0"/>
              <a:t>‹#›</a:t>
            </a:fld>
            <a:endParaRPr lang="en-GB"/>
          </a:p>
        </p:txBody>
      </p:sp>
    </p:spTree>
    <p:extLst>
      <p:ext uri="{BB962C8B-B14F-4D97-AF65-F5344CB8AC3E}">
        <p14:creationId xmlns:p14="http://schemas.microsoft.com/office/powerpoint/2010/main" val="77915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19C76F-DC58-4F44-A57F-E9746C2012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EB02D0-F052-4A6B-A6EB-A1103EC908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680C5A-C78E-4912-BF81-1FFDF67DFD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EE145-C481-46E3-BCFE-FA6999A46310}" type="datetimeFigureOut">
              <a:rPr lang="en-GB" smtClean="0"/>
              <a:t>21/07/2020</a:t>
            </a:fld>
            <a:endParaRPr lang="en-GB"/>
          </a:p>
        </p:txBody>
      </p:sp>
      <p:sp>
        <p:nvSpPr>
          <p:cNvPr id="5" name="Footer Placeholder 4">
            <a:extLst>
              <a:ext uri="{FF2B5EF4-FFF2-40B4-BE49-F238E27FC236}">
                <a16:creationId xmlns:a16="http://schemas.microsoft.com/office/drawing/2014/main" id="{3FDFD0E4-94CC-44EB-A9DE-CCAA3DA686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34BC614-810B-4684-B653-3BC44B4EE8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F9BFB-2205-4200-9B49-D395F0168105}" type="slidenum">
              <a:rPr lang="en-GB" smtClean="0"/>
              <a:t>‹#›</a:t>
            </a:fld>
            <a:endParaRPr lang="en-GB"/>
          </a:p>
        </p:txBody>
      </p:sp>
    </p:spTree>
    <p:extLst>
      <p:ext uri="{BB962C8B-B14F-4D97-AF65-F5344CB8AC3E}">
        <p14:creationId xmlns:p14="http://schemas.microsoft.com/office/powerpoint/2010/main" val="346952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somersetcommunityconnect.org.uk/s4s/WhereILive/Council?pageId=481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omersetagents.org/find-an-agen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somersetloop.org.uk/somerset-micro-providers-our-story-vide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somerset.gov.uk/social-care-and-health/somerset-micro-enterprise-project/#How-to-become-a-micro-provider" TargetMode="External"/><Relationship Id="rId4" Type="http://schemas.openxmlformats.org/officeDocument/2006/relationships/hyperlink" Target="https://www.facebook.com/somersetmicroprovid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0BD5B3-9D90-4ABF-9D66-358F3CED1A3C}"/>
              </a:ext>
            </a:extLst>
          </p:cNvPr>
          <p:cNvSpPr>
            <a:spLocks noGrp="1"/>
          </p:cNvSpPr>
          <p:nvPr>
            <p:ph type="title"/>
          </p:nvPr>
        </p:nvSpPr>
        <p:spPr>
          <a:xfrm>
            <a:off x="7809" y="356948"/>
            <a:ext cx="6849291" cy="1325563"/>
          </a:xfrm>
        </p:spPr>
        <p:txBody>
          <a:bodyPr>
            <a:normAutofit/>
          </a:bodyPr>
          <a:lstStyle/>
          <a:p>
            <a:r>
              <a:rPr lang="en-GB" dirty="0">
                <a:latin typeface="Arial" panose="020B0604020202020204" pitchFamily="34" charset="0"/>
                <a:cs typeface="Arial" panose="020B0604020202020204" pitchFamily="34" charset="0"/>
              </a:rPr>
              <a:t>Somerset Micro-providers</a:t>
            </a:r>
          </a:p>
        </p:txBody>
      </p:sp>
      <p:sp>
        <p:nvSpPr>
          <p:cNvPr id="3" name="Content Placeholder 2">
            <a:extLst>
              <a:ext uri="{FF2B5EF4-FFF2-40B4-BE49-F238E27FC236}">
                <a16:creationId xmlns:a16="http://schemas.microsoft.com/office/drawing/2014/main" id="{1ECB4F33-2938-414C-982F-B97E33017E0E}"/>
              </a:ext>
            </a:extLst>
          </p:cNvPr>
          <p:cNvSpPr>
            <a:spLocks noGrp="1"/>
          </p:cNvSpPr>
          <p:nvPr>
            <p:ph idx="1"/>
          </p:nvPr>
        </p:nvSpPr>
        <p:spPr>
          <a:xfrm>
            <a:off x="762000" y="2279018"/>
            <a:ext cx="5314543" cy="2929644"/>
          </a:xfrm>
        </p:spPr>
        <p:txBody>
          <a:bodyPr anchor="t">
            <a:normAutofit/>
          </a:bodyPr>
          <a:lstStyle/>
          <a:p>
            <a:pPr marL="0" indent="0">
              <a:buNone/>
            </a:pPr>
            <a:r>
              <a:rPr lang="en-GB" sz="2400" dirty="0">
                <a:latin typeface="Arial" panose="020B0604020202020204" pitchFamily="34" charset="0"/>
                <a:cs typeface="Arial" panose="020B0604020202020204" pitchFamily="34" charset="0"/>
              </a:rPr>
              <a:t>An introduction to our network of Micro-providers, providing quality flexible care and support to local communities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July 2020</a:t>
            </a: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1800" dirty="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C54185B-8AD3-41E0-9FD5-0FE11CAE0937}"/>
              </a:ext>
            </a:extLst>
          </p:cNvPr>
          <p:cNvSpPr txBox="1"/>
          <p:nvPr/>
        </p:nvSpPr>
        <p:spPr>
          <a:xfrm>
            <a:off x="477590" y="5208662"/>
            <a:ext cx="5052349" cy="892552"/>
          </a:xfrm>
          <a:prstGeom prst="rect">
            <a:avLst/>
          </a:prstGeom>
          <a:noFill/>
        </p:spPr>
        <p:txBody>
          <a:bodyPr wrap="square" rtlCol="0">
            <a:spAutoFit/>
          </a:bodyPr>
          <a:lstStyle/>
          <a:p>
            <a:pPr algn="ctr">
              <a:spcAft>
                <a:spcPts val="600"/>
              </a:spcAft>
            </a:pPr>
            <a:endParaRPr lang="en-GB" sz="1400" dirty="0"/>
          </a:p>
          <a:p>
            <a:pPr algn="ctr">
              <a:spcAft>
                <a:spcPts val="600"/>
              </a:spcAft>
            </a:pPr>
            <a:r>
              <a:rPr lang="en-GB" sz="1400" dirty="0"/>
              <a:t>Vicky Chipchase</a:t>
            </a:r>
          </a:p>
          <a:p>
            <a:pPr algn="ctr">
              <a:spcAft>
                <a:spcPts val="600"/>
              </a:spcAft>
            </a:pPr>
            <a:r>
              <a:rPr lang="en-GB" sz="1400" dirty="0"/>
              <a:t>Senior Commissioning Officer, ASC Community Commissioning</a:t>
            </a:r>
          </a:p>
        </p:txBody>
      </p:sp>
      <p:pic>
        <p:nvPicPr>
          <p:cNvPr id="8" name="Picture 7" descr="A picture containing room, clock, device&#10;&#10;Description automatically generated">
            <a:extLst>
              <a:ext uri="{FF2B5EF4-FFF2-40B4-BE49-F238E27FC236}">
                <a16:creationId xmlns:a16="http://schemas.microsoft.com/office/drawing/2014/main" id="{028CD39F-ECE6-44E4-AD94-DD535A6A2E2E}"/>
              </a:ext>
            </a:extLst>
          </p:cNvPr>
          <p:cNvPicPr>
            <a:picLocks noChangeAspect="1"/>
          </p:cNvPicPr>
          <p:nvPr/>
        </p:nvPicPr>
        <p:blipFill rotWithShape="1">
          <a:blip r:embed="rId2">
            <a:extLst>
              <a:ext uri="{28A0092B-C50C-407E-A947-70E740481C1C}">
                <a14:useLocalDpi xmlns:a14="http://schemas.microsoft.com/office/drawing/2010/main" val="0"/>
              </a:ext>
            </a:extLst>
          </a:blip>
          <a:srcRect t="500" r="2" b="2"/>
          <a:stretch/>
        </p:blipFill>
        <p:spPr>
          <a:xfrm>
            <a:off x="8277674" y="803325"/>
            <a:ext cx="3333246" cy="3333246"/>
          </a:xfrm>
          <a:custGeom>
            <a:avLst/>
            <a:gdLst/>
            <a:ahLst/>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sp>
        <p:nvSpPr>
          <p:cNvPr id="6" name="TextBox 5">
            <a:extLst>
              <a:ext uri="{FF2B5EF4-FFF2-40B4-BE49-F238E27FC236}">
                <a16:creationId xmlns:a16="http://schemas.microsoft.com/office/drawing/2014/main" id="{BCDB4677-642A-4416-ADCC-37D7BE5C36CF}"/>
              </a:ext>
            </a:extLst>
          </p:cNvPr>
          <p:cNvSpPr txBox="1"/>
          <p:nvPr/>
        </p:nvSpPr>
        <p:spPr>
          <a:xfrm>
            <a:off x="904679" y="1451678"/>
            <a:ext cx="4704541" cy="400110"/>
          </a:xfrm>
          <a:prstGeom prst="rect">
            <a:avLst/>
          </a:prstGeom>
          <a:noFill/>
        </p:spPr>
        <p:txBody>
          <a:bodyPr wrap="square" rtlCol="0">
            <a:spAutoFit/>
          </a:bodyPr>
          <a:lstStyle/>
          <a:p>
            <a:r>
              <a:rPr lang="en-GB" sz="2000" dirty="0"/>
              <a:t>Releasing Somerset’s Capacity to Care </a:t>
            </a:r>
          </a:p>
        </p:txBody>
      </p:sp>
    </p:spTree>
    <p:extLst>
      <p:ext uri="{BB962C8B-B14F-4D97-AF65-F5344CB8AC3E}">
        <p14:creationId xmlns:p14="http://schemas.microsoft.com/office/powerpoint/2010/main" val="377830219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descr="A close up of a hand&#10;&#10;Description automatically generated">
            <a:extLst>
              <a:ext uri="{FF2B5EF4-FFF2-40B4-BE49-F238E27FC236}">
                <a16:creationId xmlns:a16="http://schemas.microsoft.com/office/drawing/2014/main" id="{6C12E322-56A6-4BFA-AF54-0981AD46B3F0}"/>
              </a:ext>
            </a:extLst>
          </p:cNvPr>
          <p:cNvPicPr>
            <a:picLocks noChangeAspect="1"/>
          </p:cNvPicPr>
          <p:nvPr/>
        </p:nvPicPr>
        <p:blipFill rotWithShape="1">
          <a:blip r:embed="rId3">
            <a:extLst>
              <a:ext uri="{28A0092B-C50C-407E-A947-70E740481C1C}">
                <a14:useLocalDpi xmlns:a14="http://schemas.microsoft.com/office/drawing/2010/main" val="0"/>
              </a:ext>
            </a:extLst>
          </a:blip>
          <a:srcRect r="2129"/>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1" name="Freeform: Shape 10">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B1EFADC3-8F76-4FF0-8E91-A833721D6245}"/>
              </a:ext>
            </a:extLst>
          </p:cNvPr>
          <p:cNvSpPr txBox="1">
            <a:spLocks/>
          </p:cNvSpPr>
          <p:nvPr/>
        </p:nvSpPr>
        <p:spPr>
          <a:xfrm>
            <a:off x="152400" y="379956"/>
            <a:ext cx="7763969"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3600" b="1" dirty="0">
                <a:latin typeface="Arial" panose="020B0604020202020204" pitchFamily="34" charset="0"/>
                <a:cs typeface="Arial" panose="020B0604020202020204" pitchFamily="34" charset="0"/>
              </a:rPr>
              <a:t>What is a Micro-provider?</a:t>
            </a:r>
          </a:p>
        </p:txBody>
      </p:sp>
      <p:sp>
        <p:nvSpPr>
          <p:cNvPr id="5" name="Content Placeholder 2">
            <a:extLst>
              <a:ext uri="{FF2B5EF4-FFF2-40B4-BE49-F238E27FC236}">
                <a16:creationId xmlns:a16="http://schemas.microsoft.com/office/drawing/2014/main" id="{D86A9388-4875-4BA3-B36E-475CCFF885E4}"/>
              </a:ext>
            </a:extLst>
          </p:cNvPr>
          <p:cNvSpPr txBox="1">
            <a:spLocks/>
          </p:cNvSpPr>
          <p:nvPr/>
        </p:nvSpPr>
        <p:spPr>
          <a:xfrm>
            <a:off x="399646" y="2085475"/>
            <a:ext cx="4782458" cy="3181684"/>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600"/>
              </a:spcAft>
              <a:defRPr/>
            </a:pPr>
            <a:r>
              <a:rPr lang="en-US" sz="2000" dirty="0"/>
              <a:t>A Micro-provider is a small (under 8 </a:t>
            </a:r>
            <a:r>
              <a:rPr lang="en-US" sz="2000" dirty="0" err="1"/>
              <a:t>fte</a:t>
            </a:r>
            <a:r>
              <a:rPr lang="en-US" sz="2000" dirty="0"/>
              <a:t> employees), independent support or service that offers help care or support to local people. People can purchase the services of a Micro-provider directly or through a Direct Payment or Personal Health budget. The Somerset Micro-provider Network is a group of community based providers that are able to provide personal, flexible and responsive support and care to local people that gives them more choice and control over the services they need. Service’s include personal care, domestic help around the home, gardening and social support.</a:t>
            </a:r>
            <a:endParaRPr lang="en-US" sz="2000" b="1" dirty="0"/>
          </a:p>
        </p:txBody>
      </p:sp>
    </p:spTree>
    <p:extLst>
      <p:ext uri="{BB962C8B-B14F-4D97-AF65-F5344CB8AC3E}">
        <p14:creationId xmlns:p14="http://schemas.microsoft.com/office/powerpoint/2010/main" val="392724205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7" name="Rectangle 1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AF2EC9A-D9E3-4203-A270-7F9E80998C1C}"/>
              </a:ext>
            </a:extLst>
          </p:cNvPr>
          <p:cNvSpPr>
            <a:spLocks noGrp="1"/>
          </p:cNvSpPr>
          <p:nvPr>
            <p:ph type="title"/>
          </p:nvPr>
        </p:nvSpPr>
        <p:spPr>
          <a:xfrm>
            <a:off x="6688181" y="367920"/>
            <a:ext cx="4887685" cy="770744"/>
          </a:xfrm>
        </p:spPr>
        <p:txBody>
          <a:bodyPr anchor="b">
            <a:normAutofit fontScale="90000"/>
          </a:bodyPr>
          <a:lstStyle/>
          <a:p>
            <a:r>
              <a:rPr lang="en-GB" sz="4000" b="1" dirty="0">
                <a:latin typeface="Arial" panose="020B0604020202020204" pitchFamily="34" charset="0"/>
                <a:cs typeface="Arial" panose="020B0604020202020204" pitchFamily="34" charset="0"/>
              </a:rPr>
              <a:t>Accredited providers</a:t>
            </a:r>
          </a:p>
        </p:txBody>
      </p:sp>
      <p:cxnSp>
        <p:nvCxnSpPr>
          <p:cNvPr id="28" name="Straight Connector 12">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A18BD6D8-6C4B-4AC3-9424-0B59C1E6C705}"/>
              </a:ext>
            </a:extLst>
          </p:cNvPr>
          <p:cNvSpPr>
            <a:spLocks noGrp="1"/>
          </p:cNvSpPr>
          <p:nvPr>
            <p:ph idx="1"/>
          </p:nvPr>
        </p:nvSpPr>
        <p:spPr>
          <a:xfrm>
            <a:off x="6542709" y="1823910"/>
            <a:ext cx="4887685" cy="4493763"/>
          </a:xfrm>
        </p:spPr>
        <p:txBody>
          <a:bodyPr anchor="t">
            <a:noAutofit/>
          </a:bodyPr>
          <a:lstStyle/>
          <a:p>
            <a:pPr marL="0" indent="0" defTabSz="685800">
              <a:spcBef>
                <a:spcPts val="0"/>
              </a:spcBef>
              <a:spcAft>
                <a:spcPts val="600"/>
              </a:spcAft>
              <a:buNone/>
              <a:defRPr/>
            </a:pPr>
            <a:r>
              <a:rPr lang="en-US" sz="2000" dirty="0">
                <a:latin typeface="Arial" panose="020B0604020202020204" pitchFamily="34" charset="0"/>
                <a:cs typeface="Arial" panose="020B0604020202020204" pitchFamily="34" charset="0"/>
              </a:rPr>
              <a:t>Becoming a Micro-provider can be an exciting new career or second career option for people with a passion for making a difference in their community.</a:t>
            </a:r>
          </a:p>
          <a:p>
            <a:pPr marL="0" indent="0" defTabSz="685800">
              <a:spcBef>
                <a:spcPts val="0"/>
              </a:spcBef>
              <a:spcAft>
                <a:spcPts val="600"/>
              </a:spcAft>
              <a:buNone/>
              <a:defRPr/>
            </a:pPr>
            <a:endParaRPr lang="en-GB" sz="2000" dirty="0">
              <a:latin typeface="Arial" panose="020B0604020202020204" pitchFamily="34" charset="0"/>
              <a:cs typeface="Arial" panose="020B0604020202020204" pitchFamily="34" charset="0"/>
            </a:endParaRPr>
          </a:p>
          <a:p>
            <a:pPr marL="0" indent="0" defTabSz="685800">
              <a:spcBef>
                <a:spcPts val="0"/>
              </a:spcBef>
              <a:spcAft>
                <a:spcPts val="600"/>
              </a:spcAft>
              <a:buNone/>
              <a:defRPr/>
            </a:pPr>
            <a:r>
              <a:rPr lang="en-GB" sz="2000" dirty="0">
                <a:latin typeface="Arial" panose="020B0604020202020204" pitchFamily="34" charset="0"/>
                <a:cs typeface="Arial" panose="020B0604020202020204" pitchFamily="34" charset="0"/>
              </a:rPr>
              <a:t>Somerset County Council has a Somerset Community Micro-enterprise development programme, that gives people the information, advice and support to explore and set up a small service in Somerset. All Micro-providers share a commitment to ‘doing it right’ and provide evidence that they are safe, quality and professional, to be formally accredited by Somerset County Council. </a:t>
            </a:r>
            <a:endParaRPr lang="en-GB" sz="2000" b="1" dirty="0">
              <a:latin typeface="Arial" panose="020B0604020202020204" pitchFamily="34" charset="0"/>
              <a:cs typeface="Arial" panose="020B0604020202020204" pitchFamily="34" charset="0"/>
            </a:endParaRPr>
          </a:p>
        </p:txBody>
      </p:sp>
      <p:pic>
        <p:nvPicPr>
          <p:cNvPr id="8" name="Picture 7" descr="A picture containing person, outdoor, holding, wearing&#10;&#10;Description automatically generated">
            <a:extLst>
              <a:ext uri="{FF2B5EF4-FFF2-40B4-BE49-F238E27FC236}">
                <a16:creationId xmlns:a16="http://schemas.microsoft.com/office/drawing/2014/main" id="{B52FC2AA-605B-45FC-A8E8-0CE29D451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62060" y="1219681"/>
            <a:ext cx="6052359" cy="4631157"/>
          </a:xfrm>
          <a:prstGeom prst="rect">
            <a:avLst/>
          </a:prstGeom>
        </p:spPr>
      </p:pic>
    </p:spTree>
    <p:extLst>
      <p:ext uri="{BB962C8B-B14F-4D97-AF65-F5344CB8AC3E}">
        <p14:creationId xmlns:p14="http://schemas.microsoft.com/office/powerpoint/2010/main" val="81955435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27A64F-2901-44E1-AB0F-841A885CC00E}"/>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b="1" dirty="0"/>
              <a:t>A growing network</a:t>
            </a:r>
          </a:p>
        </p:txBody>
      </p:sp>
      <p:sp>
        <p:nvSpPr>
          <p:cNvPr id="6" name="TextBox 5">
            <a:extLst>
              <a:ext uri="{FF2B5EF4-FFF2-40B4-BE49-F238E27FC236}">
                <a16:creationId xmlns:a16="http://schemas.microsoft.com/office/drawing/2014/main" id="{5D8C751E-26E1-4E7E-B9E4-8E36EF744464}"/>
              </a:ext>
            </a:extLst>
          </p:cNvPr>
          <p:cNvSpPr txBox="1"/>
          <p:nvPr/>
        </p:nvSpPr>
        <p:spPr>
          <a:xfrm>
            <a:off x="762000" y="2279018"/>
            <a:ext cx="5314543" cy="3375920"/>
          </a:xfrm>
          <a:prstGeom prst="rect">
            <a:avLst/>
          </a:prstGeom>
        </p:spPr>
        <p:txBody>
          <a:bodyPr vert="horz" lIns="91440" tIns="45720" rIns="91440" bIns="45720" rtlCol="0" anchor="t">
            <a:normAutofit/>
          </a:bodyPr>
          <a:lstStyle/>
          <a:p>
            <a:pPr>
              <a:lnSpc>
                <a:spcPct val="90000"/>
              </a:lnSpc>
              <a:spcAft>
                <a:spcPts val="600"/>
              </a:spcAft>
            </a:pPr>
            <a:r>
              <a:rPr lang="en-US" sz="2400" dirty="0">
                <a:latin typeface="Arial" panose="020B0604020202020204" pitchFamily="34" charset="0"/>
                <a:cs typeface="Arial" panose="020B0604020202020204" pitchFamily="34" charset="0"/>
              </a:rPr>
              <a:t>The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 has supported the development of 587 enterprises 371 are formally accredited to provide personal care (and that number’s rising). Collectively they are supporting 3998 older people and deliver 19840 hours of care or support a week.</a:t>
            </a:r>
          </a:p>
        </p:txBody>
      </p:sp>
      <p:sp>
        <p:nvSpPr>
          <p:cNvPr id="36"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people posing for a photo&#10;&#10;Description automatically generated">
            <a:extLst>
              <a:ext uri="{FF2B5EF4-FFF2-40B4-BE49-F238E27FC236}">
                <a16:creationId xmlns:a16="http://schemas.microsoft.com/office/drawing/2014/main" id="{46685BE8-E0D6-4F78-AD4C-5FC9F25120A7}"/>
              </a:ext>
            </a:extLst>
          </p:cNvPr>
          <p:cNvPicPr>
            <a:picLocks noChangeAspect="1"/>
          </p:cNvPicPr>
          <p:nvPr/>
        </p:nvPicPr>
        <p:blipFill rotWithShape="1">
          <a:blip r:embed="rId2">
            <a:extLst>
              <a:ext uri="{28A0092B-C50C-407E-A947-70E740481C1C}">
                <a14:useLocalDpi xmlns:a14="http://schemas.microsoft.com/office/drawing/2010/main" val="0"/>
              </a:ext>
            </a:extLst>
          </a:blip>
          <a:srcRect l="31537" r="26121"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51170009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937A36-DD19-493F-B11E-DBA62EAC6AFA}"/>
              </a:ext>
            </a:extLst>
          </p:cNvPr>
          <p:cNvSpPr>
            <a:spLocks noGrp="1"/>
          </p:cNvSpPr>
          <p:nvPr>
            <p:ph type="title"/>
          </p:nvPr>
        </p:nvSpPr>
        <p:spPr>
          <a:xfrm>
            <a:off x="762001" y="803325"/>
            <a:ext cx="5314536" cy="1325563"/>
          </a:xfrm>
        </p:spPr>
        <p:txBody>
          <a:bodyPr vert="horz" lIns="91440" tIns="45720" rIns="91440" bIns="45720" rtlCol="0">
            <a:normAutofit/>
          </a:bodyPr>
          <a:lstStyle/>
          <a:p>
            <a:r>
              <a:rPr lang="en-US" b="1" dirty="0"/>
              <a:t>Are Micro-providers for everyone?</a:t>
            </a:r>
          </a:p>
        </p:txBody>
      </p:sp>
      <p:sp>
        <p:nvSpPr>
          <p:cNvPr id="3" name="Content Placeholder 2">
            <a:extLst>
              <a:ext uri="{FF2B5EF4-FFF2-40B4-BE49-F238E27FC236}">
                <a16:creationId xmlns:a16="http://schemas.microsoft.com/office/drawing/2014/main" id="{8BF0941D-0802-4E49-8408-E84CBD36ADF0}"/>
              </a:ext>
            </a:extLst>
          </p:cNvPr>
          <p:cNvSpPr>
            <a:spLocks noGrp="1"/>
          </p:cNvSpPr>
          <p:nvPr>
            <p:ph idx="1"/>
          </p:nvPr>
        </p:nvSpPr>
        <p:spPr>
          <a:xfrm>
            <a:off x="762000" y="2279018"/>
            <a:ext cx="5314543" cy="3375920"/>
          </a:xfrm>
        </p:spPr>
        <p:txBody>
          <a:bodyPr anchor="t">
            <a:normAutofit/>
          </a:bodyPr>
          <a:lstStyle/>
          <a:p>
            <a:pPr marL="0" indent="0">
              <a:buNone/>
            </a:pPr>
            <a:r>
              <a:rPr lang="en-GB" sz="1800" dirty="0"/>
              <a:t>People can independently purchase the service of Micro-providers directly, or if eligible, use their Adult Social Care Direct Payment or their Personal Health Budget. However they pay, individuals are responsible for managing their support directly through the provider(s) to ensure that the service is delivered to meet their individual outcomes. Therefore they are not a suitable option for everyone as people must be able to self-direct their own care.</a:t>
            </a:r>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Youth workers to be recruited to mental health support teams | CYP Now">
            <a:extLst>
              <a:ext uri="{FF2B5EF4-FFF2-40B4-BE49-F238E27FC236}">
                <a16:creationId xmlns:a16="http://schemas.microsoft.com/office/drawing/2014/main" id="{1BFC1221-C198-4FED-801F-F080045E57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63" r="27798" b="-1"/>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18865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21F12-9954-49FA-ADFC-235A7FAAC24A}"/>
              </a:ext>
            </a:extLst>
          </p:cNvPr>
          <p:cNvSpPr>
            <a:spLocks noGrp="1"/>
          </p:cNvSpPr>
          <p:nvPr>
            <p:ph type="title"/>
          </p:nvPr>
        </p:nvSpPr>
        <p:spPr>
          <a:xfrm>
            <a:off x="6136816" y="367897"/>
            <a:ext cx="5902842" cy="1325563"/>
          </a:xfrm>
        </p:spPr>
        <p:txBody>
          <a:bodyPr>
            <a:normAutofit/>
          </a:bodyPr>
          <a:lstStyle/>
          <a:p>
            <a:r>
              <a:rPr lang="en-GB" sz="3600" dirty="0">
                <a:latin typeface="Arial" panose="020B0604020202020204" pitchFamily="34" charset="0"/>
                <a:cs typeface="Arial" panose="020B0604020202020204" pitchFamily="34" charset="0"/>
              </a:rPr>
              <a:t>How do I find a Micro-provider?</a:t>
            </a:r>
          </a:p>
        </p:txBody>
      </p:sp>
      <p:sp>
        <p:nvSpPr>
          <p:cNvPr id="71" name="Freeform: Shape 7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58DC463F-6B06-49CB-B3DC-EE90F5F4FB2C}"/>
              </a:ext>
            </a:extLst>
          </p:cNvPr>
          <p:cNvSpPr>
            <a:spLocks noGrp="1"/>
          </p:cNvSpPr>
          <p:nvPr>
            <p:ph idx="1"/>
          </p:nvPr>
        </p:nvSpPr>
        <p:spPr>
          <a:xfrm>
            <a:off x="5914564" y="2492459"/>
            <a:ext cx="6245352" cy="3375920"/>
          </a:xfrm>
        </p:spPr>
        <p:txBody>
          <a:bodyPr anchor="t">
            <a:normAutofit lnSpcReduction="10000"/>
          </a:bodyPr>
          <a:lstStyle/>
          <a:p>
            <a:pPr marL="0" indent="0">
              <a:buNone/>
            </a:pPr>
            <a:r>
              <a:rPr lang="en-GB" dirty="0">
                <a:latin typeface="Arial" panose="020B0604020202020204" pitchFamily="34" charset="0"/>
                <a:cs typeface="Arial" panose="020B0604020202020204" pitchFamily="34" charset="0"/>
              </a:rPr>
              <a:t>You can find and purchase services from a Micro-provider by looking at the Directory on our Somerset Community Connect website by clicking the link below. You can search using key words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gardening, or look for providers within a local area.</a:t>
            </a:r>
          </a:p>
          <a:p>
            <a:pPr marL="0" indent="0">
              <a:buNone/>
            </a:pPr>
            <a:r>
              <a:rPr lang="en-GB" sz="3500" dirty="0">
                <a:latin typeface="Arial" panose="020B0604020202020204" pitchFamily="34" charset="0"/>
                <a:cs typeface="Arial" panose="020B0604020202020204" pitchFamily="34" charset="0"/>
              </a:rPr>
              <a:t> </a:t>
            </a:r>
            <a:endParaRPr lang="en-GB" sz="1800" dirty="0"/>
          </a:p>
        </p:txBody>
      </p:sp>
      <p:sp>
        <p:nvSpPr>
          <p:cNvPr id="4" name="TextBox 3">
            <a:extLst>
              <a:ext uri="{FF2B5EF4-FFF2-40B4-BE49-F238E27FC236}">
                <a16:creationId xmlns:a16="http://schemas.microsoft.com/office/drawing/2014/main" id="{D9E9A5F0-EC39-4C58-8EF3-9E6B60B0C0CF}"/>
              </a:ext>
            </a:extLst>
          </p:cNvPr>
          <p:cNvSpPr txBox="1"/>
          <p:nvPr/>
        </p:nvSpPr>
        <p:spPr>
          <a:xfrm>
            <a:off x="332509" y="5805055"/>
            <a:ext cx="11164111" cy="369332"/>
          </a:xfrm>
          <a:prstGeom prst="rect">
            <a:avLst/>
          </a:prstGeom>
          <a:noFill/>
        </p:spPr>
        <p:txBody>
          <a:bodyPr wrap="square" rtlCol="0">
            <a:spAutoFit/>
          </a:bodyPr>
          <a:lstStyle/>
          <a:p>
            <a:pPr algn="ctr"/>
            <a:r>
              <a:rPr lang="en-GB"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https://www.somersetcommunityconnect.org.uk/s4s/WhereILive/Council?pageId=4815</a:t>
            </a:r>
            <a:endParaRPr lang="en-GB" dirty="0">
              <a:latin typeface="Arial" panose="020B0604020202020204" pitchFamily="34" charset="0"/>
              <a:cs typeface="Arial" panose="020B0604020202020204" pitchFamily="34" charset="0"/>
            </a:endParaRPr>
          </a:p>
        </p:txBody>
      </p:sp>
      <p:pic>
        <p:nvPicPr>
          <p:cNvPr id="1028" name="Picture 4" descr="Elearning for Senior Care and Home Care Agencies">
            <a:extLst>
              <a:ext uri="{FF2B5EF4-FFF2-40B4-BE49-F238E27FC236}">
                <a16:creationId xmlns:a16="http://schemas.microsoft.com/office/drawing/2014/main" id="{3D60070F-77A7-4D8D-9A81-9741C2540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09" y="505098"/>
            <a:ext cx="428692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10532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9CAAD863-4E74-4981-8A65-E99A8AA3FE31}"/>
              </a:ext>
            </a:extLst>
          </p:cNvPr>
          <p:cNvSpPr>
            <a:spLocks noGrp="1"/>
          </p:cNvSpPr>
          <p:nvPr>
            <p:ph type="title"/>
          </p:nvPr>
        </p:nvSpPr>
        <p:spPr>
          <a:xfrm>
            <a:off x="178501" y="4727860"/>
            <a:ext cx="3947420" cy="1777829"/>
          </a:xfrm>
        </p:spPr>
        <p:txBody>
          <a:bodyPr>
            <a:normAutofit/>
          </a:bodyPr>
          <a:lstStyle/>
          <a:p>
            <a:r>
              <a:rPr lang="en-GB" sz="4000" dirty="0">
                <a:latin typeface="Arial" panose="020B0604020202020204" pitchFamily="34" charset="0"/>
                <a:cs typeface="Arial" panose="020B0604020202020204" pitchFamily="34" charset="0"/>
              </a:rPr>
              <a:t>Help to access a Micro-provider</a:t>
            </a:r>
          </a:p>
        </p:txBody>
      </p:sp>
      <p:sp>
        <p:nvSpPr>
          <p:cNvPr id="94" name="Freeform: Shape 93">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Village &amp; Comm Agent New logo RGB web white background-01 ...">
            <a:extLst>
              <a:ext uri="{FF2B5EF4-FFF2-40B4-BE49-F238E27FC236}">
                <a16:creationId xmlns:a16="http://schemas.microsoft.com/office/drawing/2014/main" id="{8289805F-5725-43B3-A217-06EEFD2D07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73742" y="1173533"/>
            <a:ext cx="9690097" cy="232562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F8690F2-922C-47D1-9E2A-C1345A88250D}"/>
              </a:ext>
            </a:extLst>
          </p:cNvPr>
          <p:cNvSpPr>
            <a:spLocks noGrp="1"/>
          </p:cNvSpPr>
          <p:nvPr>
            <p:ph idx="1"/>
          </p:nvPr>
        </p:nvSpPr>
        <p:spPr>
          <a:xfrm>
            <a:off x="4198772" y="4758226"/>
            <a:ext cx="7677842" cy="2116683"/>
          </a:xfrm>
        </p:spPr>
        <p:txBody>
          <a:bodyPr anchor="ctr">
            <a:normAutofit lnSpcReduction="10000"/>
          </a:bodyPr>
          <a:lstStyle/>
          <a:p>
            <a:pPr marL="0" indent="0">
              <a:buNone/>
            </a:pPr>
            <a:r>
              <a:rPr lang="en-GB" sz="2000" dirty="0">
                <a:latin typeface="Arial" panose="020B0604020202020204" pitchFamily="34" charset="0"/>
                <a:cs typeface="Arial" panose="020B0604020202020204" pitchFamily="34" charset="0"/>
              </a:rPr>
              <a:t>Alternatively should somebody require some support to accessing a Micro-provider then they can contact their local Village Agent through the Community Council for Somerset by visiting: </a:t>
            </a:r>
            <a:r>
              <a:rPr lang="en-GB" sz="20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https://somersetagents.org/find-an-agent/</a:t>
            </a:r>
            <a:r>
              <a:rPr lang="en-GB" sz="2000" dirty="0">
                <a:latin typeface="Arial" panose="020B0604020202020204" pitchFamily="34" charset="0"/>
                <a:cs typeface="Arial" panose="020B0604020202020204" pitchFamily="34" charset="0"/>
              </a:rPr>
              <a:t> or telephoning: 01823 331222. The Village Agent can help to guide people to the services in their area, however, individuals must select their preferred provider themselves and then manage that relationship there on.</a:t>
            </a:r>
          </a:p>
          <a:p>
            <a:pPr marL="0" indent="0">
              <a:buNone/>
            </a:pPr>
            <a:endParaRPr lang="en-GB" sz="1800" dirty="0"/>
          </a:p>
        </p:txBody>
      </p:sp>
    </p:spTree>
    <p:extLst>
      <p:ext uri="{BB962C8B-B14F-4D97-AF65-F5344CB8AC3E}">
        <p14:creationId xmlns:p14="http://schemas.microsoft.com/office/powerpoint/2010/main" val="185569549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1CC2C-F0B3-4079-9EE2-03AE3D0F6ADD}"/>
              </a:ext>
            </a:extLst>
          </p:cNvPr>
          <p:cNvSpPr>
            <a:spLocks noGrp="1"/>
          </p:cNvSpPr>
          <p:nvPr>
            <p:ph type="title"/>
          </p:nvPr>
        </p:nvSpPr>
        <p:spPr>
          <a:xfrm>
            <a:off x="841248" y="932961"/>
            <a:ext cx="4887685" cy="1777419"/>
          </a:xfrm>
        </p:spPr>
        <p:txBody>
          <a:bodyPr anchor="b">
            <a:normAutofit/>
          </a:bodyPr>
          <a:lstStyle/>
          <a:p>
            <a:r>
              <a:rPr lang="en-GB" sz="4000"/>
              <a:t>What is like to be a Micro-provider?</a:t>
            </a:r>
          </a:p>
        </p:txBody>
      </p:sp>
      <p:sp>
        <p:nvSpPr>
          <p:cNvPr id="3" name="Content Placeholder 2">
            <a:extLst>
              <a:ext uri="{FF2B5EF4-FFF2-40B4-BE49-F238E27FC236}">
                <a16:creationId xmlns:a16="http://schemas.microsoft.com/office/drawing/2014/main" id="{F2BD0FE4-4AC0-435A-9918-116BED45C1EA}"/>
              </a:ext>
            </a:extLst>
          </p:cNvPr>
          <p:cNvSpPr>
            <a:spLocks noGrp="1"/>
          </p:cNvSpPr>
          <p:nvPr>
            <p:ph idx="1"/>
          </p:nvPr>
        </p:nvSpPr>
        <p:spPr>
          <a:xfrm>
            <a:off x="841248" y="2894530"/>
            <a:ext cx="4887685" cy="3209544"/>
          </a:xfrm>
        </p:spPr>
        <p:txBody>
          <a:bodyPr anchor="t">
            <a:normAutofit/>
          </a:bodyPr>
          <a:lstStyle/>
          <a:p>
            <a:pPr marL="0" indent="0">
              <a:buNone/>
            </a:pPr>
            <a:r>
              <a:rPr lang="en-GB" sz="2000" dirty="0"/>
              <a:t>Click on the link below to see a video of some our Micro-providers talking about their work.</a:t>
            </a:r>
          </a:p>
          <a:p>
            <a:pPr marL="0" indent="0">
              <a:buNone/>
            </a:pPr>
            <a:endParaRPr lang="en-GB" sz="2000" dirty="0"/>
          </a:p>
        </p:txBody>
      </p:sp>
      <p:cxnSp>
        <p:nvCxnSpPr>
          <p:cNvPr id="12" name="Straight Connector 11">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2511E5B-59FF-43A7-A0DD-EC0D22F1C29B}"/>
              </a:ext>
            </a:extLst>
          </p:cNvPr>
          <p:cNvPicPr>
            <a:picLocks noChangeAspect="1"/>
          </p:cNvPicPr>
          <p:nvPr/>
        </p:nvPicPr>
        <p:blipFill rotWithShape="1">
          <a:blip r:embed="rId3"/>
          <a:srcRect l="278" r="3423" b="-3"/>
          <a:stretch/>
        </p:blipFill>
        <p:spPr>
          <a:xfrm>
            <a:off x="6749145" y="573678"/>
            <a:ext cx="5103206" cy="5710645"/>
          </a:xfrm>
          <a:prstGeom prst="rect">
            <a:avLst/>
          </a:prstGeom>
        </p:spPr>
      </p:pic>
      <p:sp>
        <p:nvSpPr>
          <p:cNvPr id="4" name="Content Placeholder 2">
            <a:extLst>
              <a:ext uri="{FF2B5EF4-FFF2-40B4-BE49-F238E27FC236}">
                <a16:creationId xmlns:a16="http://schemas.microsoft.com/office/drawing/2014/main" id="{AE8A6950-55D3-4F2C-95DB-FF80F5E15383}"/>
              </a:ext>
            </a:extLst>
          </p:cNvPr>
          <p:cNvSpPr txBox="1">
            <a:spLocks/>
          </p:cNvSpPr>
          <p:nvPr/>
        </p:nvSpPr>
        <p:spPr>
          <a:xfrm>
            <a:off x="840365" y="5037311"/>
            <a:ext cx="4887685" cy="806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http://www.somersetloop.org.uk/somerset-micro-providers-our-story-video/</a:t>
            </a:r>
            <a:r>
              <a:rPr lang="en-GB"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4922263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B14DDF-4DD4-4CAE-A18E-E4DB1D961A5C}"/>
              </a:ext>
            </a:extLst>
          </p:cNvPr>
          <p:cNvPicPr>
            <a:picLocks noChangeAspect="1"/>
          </p:cNvPicPr>
          <p:nvPr/>
        </p:nvPicPr>
        <p:blipFill rotWithShape="1">
          <a:blip r:embed="rId3"/>
          <a:srcRect l="4591" r="21048"/>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21" name="Freeform: Shape 9">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Freeform: Shape 11">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2B98A02-3689-4EC7-9C3A-0587512FC8B1}"/>
              </a:ext>
            </a:extLst>
          </p:cNvPr>
          <p:cNvSpPr>
            <a:spLocks noGrp="1"/>
          </p:cNvSpPr>
          <p:nvPr>
            <p:ph type="title"/>
          </p:nvPr>
        </p:nvSpPr>
        <p:spPr>
          <a:xfrm>
            <a:off x="299576" y="490597"/>
            <a:ext cx="4782458" cy="1325563"/>
          </a:xfrm>
        </p:spPr>
        <p:txBody>
          <a:bodyPr>
            <a:normAutofit/>
          </a:bodyPr>
          <a:lstStyle/>
          <a:p>
            <a:r>
              <a:rPr lang="en-GB" dirty="0">
                <a:latin typeface="Arial" panose="020B0604020202020204" pitchFamily="34" charset="0"/>
                <a:cs typeface="Arial" panose="020B0604020202020204" pitchFamily="34" charset="0"/>
              </a:rPr>
              <a:t>Wanting to be a Micro-provider?</a:t>
            </a:r>
          </a:p>
        </p:txBody>
      </p:sp>
      <p:sp>
        <p:nvSpPr>
          <p:cNvPr id="3" name="Content Placeholder 2">
            <a:extLst>
              <a:ext uri="{FF2B5EF4-FFF2-40B4-BE49-F238E27FC236}">
                <a16:creationId xmlns:a16="http://schemas.microsoft.com/office/drawing/2014/main" id="{CE42D7A8-B9A9-4926-99D2-9DC3E20F3157}"/>
              </a:ext>
            </a:extLst>
          </p:cNvPr>
          <p:cNvSpPr>
            <a:spLocks noGrp="1"/>
          </p:cNvSpPr>
          <p:nvPr>
            <p:ph idx="1"/>
          </p:nvPr>
        </p:nvSpPr>
        <p:spPr>
          <a:xfrm>
            <a:off x="399646" y="2228379"/>
            <a:ext cx="4782458" cy="3181684"/>
          </a:xfrm>
        </p:spPr>
        <p:txBody>
          <a:bodyPr anchor="t">
            <a:noAutofit/>
          </a:bodyPr>
          <a:lstStyle/>
          <a:p>
            <a:pPr marL="0" indent="0">
              <a:buNone/>
            </a:pPr>
            <a:r>
              <a:rPr lang="en-GB" sz="2000" dirty="0">
                <a:latin typeface="Arial" panose="020B0604020202020204" pitchFamily="34" charset="0"/>
                <a:cs typeface="Arial" panose="020B0604020202020204" pitchFamily="34" charset="0"/>
              </a:rPr>
              <a:t>If you know someone who would like to find out more about becoming a Micro-provider, they can visit the Facebook Group to talk to other Micro-providers</a:t>
            </a:r>
          </a:p>
          <a:p>
            <a:pPr marL="0" indent="0">
              <a:buNone/>
            </a:pPr>
            <a:r>
              <a:rPr lang="en-GB" sz="2000" dirty="0">
                <a:latin typeface="Arial" panose="020B0604020202020204" pitchFamily="34" charset="0"/>
                <a:cs typeface="Arial" panose="020B0604020202020204" pitchFamily="34" charset="0"/>
              </a:rPr>
              <a:t> </a:t>
            </a:r>
            <a:r>
              <a:rPr lang="en-GB" sz="2000"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https://www.facebook.com/somersetmicroproviders/</a:t>
            </a:r>
            <a:r>
              <a:rPr lang="en-GB" sz="2000" dirty="0">
                <a:latin typeface="Arial" panose="020B0604020202020204" pitchFamily="34" charset="0"/>
                <a:cs typeface="Arial" panose="020B0604020202020204" pitchFamily="34" charset="0"/>
              </a:rPr>
              <a:t> </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Of through our Micro-provider Enterprise Project website at the following location:</a:t>
            </a:r>
          </a:p>
          <a:p>
            <a:pPr marL="0" indent="0">
              <a:buNone/>
            </a:pPr>
            <a:r>
              <a:rPr lang="en-GB" sz="2000" u="sng"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https://www.somerset.gov.uk/social-care-and-health/somerset-micro-enterprise-project/#How-to-become-a-micro-provider</a:t>
            </a:r>
            <a:r>
              <a:rPr lang="en-GB" sz="2000" dirty="0">
                <a:latin typeface="Arial" panose="020B0604020202020204" pitchFamily="34" charset="0"/>
                <a:cs typeface="Arial" panose="020B0604020202020204" pitchFamily="34" charset="0"/>
              </a:rPr>
              <a:t>.</a:t>
            </a:r>
          </a:p>
          <a:p>
            <a:pPr marL="0" indent="0">
              <a:buNone/>
            </a:pPr>
            <a:endParaRPr lang="en-GB" sz="2000" dirty="0"/>
          </a:p>
        </p:txBody>
      </p:sp>
    </p:spTree>
    <p:extLst>
      <p:ext uri="{BB962C8B-B14F-4D97-AF65-F5344CB8AC3E}">
        <p14:creationId xmlns:p14="http://schemas.microsoft.com/office/powerpoint/2010/main" val="151040972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rchive xmlns="d0e245b1-c3a5-48de-b38a-7f8c8bd9059a">false</Archiv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7b6b569b-509a-467d-b105-d97728d3fc11"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E4D0EC5B143A5241973C730F4BBE7D90" ma:contentTypeVersion="9" ma:contentTypeDescription="Create a new document." ma:contentTypeScope="" ma:versionID="9b631dccd6f805eff5b1b286ca4ea260">
  <xsd:schema xmlns:xsd="http://www.w3.org/2001/XMLSchema" xmlns:xs="http://www.w3.org/2001/XMLSchema" xmlns:p="http://schemas.microsoft.com/office/2006/metadata/properties" xmlns:ns2="d0e245b1-c3a5-48de-b38a-7f8c8bd9059a" xmlns:ns3="ab749682-247d-4ba8-8c19-e8711ecad326" targetNamespace="http://schemas.microsoft.com/office/2006/metadata/properties" ma:root="true" ma:fieldsID="b42bc15804a7a5ebb17679eb3e55972b" ns2:_="" ns3:_="">
    <xsd:import namespace="d0e245b1-c3a5-48de-b38a-7f8c8bd9059a"/>
    <xsd:import namespace="ab749682-247d-4ba8-8c19-e8711ecad326"/>
    <xsd:element name="properties">
      <xsd:complexType>
        <xsd:sequence>
          <xsd:element name="documentManagement">
            <xsd:complexType>
              <xsd:all>
                <xsd:element ref="ns2:Archive"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e245b1-c3a5-48de-b38a-7f8c8bd9059a" elementFormDefault="qualified">
    <xsd:import namespace="http://schemas.microsoft.com/office/2006/documentManagement/types"/>
    <xsd:import namespace="http://schemas.microsoft.com/office/infopath/2007/PartnerControls"/>
    <xsd:element name="Archive" ma:index="8" nillable="true" ma:displayName="Archive" ma:default="0" ma:internalName="Archive">
      <xsd:simpleType>
        <xsd:restriction base="dms:Boolea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749682-247d-4ba8-8c19-e8711ecad32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BC40E9-0A4D-4230-8D9A-34E3B1D5F456}">
  <ds:schemaRefs>
    <ds:schemaRef ds:uri="2f2c12e0-0353-4c50-8343-b8f3c178bd3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897b629-378a-4d53-9dd6-c878f38e2db0"/>
    <ds:schemaRef ds:uri="http://www.w3.org/XML/1998/namespace"/>
    <ds:schemaRef ds:uri="http://purl.org/dc/dcmitype/"/>
  </ds:schemaRefs>
</ds:datastoreItem>
</file>

<file path=customXml/itemProps2.xml><?xml version="1.0" encoding="utf-8"?>
<ds:datastoreItem xmlns:ds="http://schemas.openxmlformats.org/officeDocument/2006/customXml" ds:itemID="{4D81617E-67FC-437C-B47C-E25E265C7351}">
  <ds:schemaRefs>
    <ds:schemaRef ds:uri="http://schemas.microsoft.com/sharepoint/v3/contenttype/forms"/>
  </ds:schemaRefs>
</ds:datastoreItem>
</file>

<file path=customXml/itemProps3.xml><?xml version="1.0" encoding="utf-8"?>
<ds:datastoreItem xmlns:ds="http://schemas.openxmlformats.org/officeDocument/2006/customXml" ds:itemID="{0C0A07BB-7523-4982-8459-51C7A9B9876B}">
  <ds:schemaRefs>
    <ds:schemaRef ds:uri="Microsoft.SharePoint.Taxonomy.ContentTypeSync"/>
  </ds:schemaRefs>
</ds:datastoreItem>
</file>

<file path=customXml/itemProps4.xml><?xml version="1.0" encoding="utf-8"?>
<ds:datastoreItem xmlns:ds="http://schemas.openxmlformats.org/officeDocument/2006/customXml" ds:itemID="{7B97B2F7-E17D-4977-AC09-CE4117701C76}"/>
</file>

<file path=docProps/app.xml><?xml version="1.0" encoding="utf-8"?>
<Properties xmlns="http://schemas.openxmlformats.org/officeDocument/2006/extended-properties" xmlns:vt="http://schemas.openxmlformats.org/officeDocument/2006/docPropsVTypes">
  <TotalTime>4</TotalTime>
  <Words>769</Words>
  <Application>Microsoft Office PowerPoint</Application>
  <PresentationFormat>Widescreen</PresentationFormat>
  <Paragraphs>52</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Somerset Micro-providers</vt:lpstr>
      <vt:lpstr>PowerPoint Presentation</vt:lpstr>
      <vt:lpstr>Accredited providers</vt:lpstr>
      <vt:lpstr>A growing network</vt:lpstr>
      <vt:lpstr>Are Micro-providers for everyone?</vt:lpstr>
      <vt:lpstr>How do I find a Micro-provider?</vt:lpstr>
      <vt:lpstr>Help to access a Micro-provider</vt:lpstr>
      <vt:lpstr>What is like to be a Micro-provider?</vt:lpstr>
      <vt:lpstr>Wanting to be a Micro-provider?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Somerset Micro-providers</dc:title>
  <dc:creator>Vicky Chipchase</dc:creator>
  <cp:lastModifiedBy>Pip Cannons</cp:lastModifiedBy>
  <cp:revision>2</cp:revision>
  <dcterms:created xsi:type="dcterms:W3CDTF">2020-07-20T09:56:01Z</dcterms:created>
  <dcterms:modified xsi:type="dcterms:W3CDTF">2020-07-21T09:27:30Z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0x010100E4D0EC5B143A5241973C730F4BBE7D90</vt:lpwstr>
  </property>
</Properties>
</file>